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7" r:id="rId3"/>
    <p:sldId id="259" r:id="rId4"/>
    <p:sldId id="261" r:id="rId5"/>
    <p:sldId id="260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56C394-93DD-48B3-BB88-36CF334A15A5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996569-9A6F-4ECC-8A66-E78AD2831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526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83D0-DEE5-4120-999A-0E80C3614836}" type="datetime1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CIEC Conference, Phoenix, AZ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98A36-437C-476B-B298-60C33DA27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101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6D46-7ED5-4AFE-B3A1-57D0F67F4D7B}" type="datetime1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CIEC Conference, Phoenix, AZ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98A36-437C-476B-B298-60C33DA27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915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988D4-1B08-4447-869E-B95FA40CED45}" type="datetime1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CIEC Conference, Phoenix, AZ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98A36-437C-476B-B298-60C33DA27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3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5207-83EA-44BE-8BDF-90574386AC61}" type="datetime1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CIEC Conference, Phoenix, AZ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98A36-437C-476B-B298-60C33DA27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726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54A3-70D2-4FC4-801C-726CD322CCED}" type="datetime1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CIEC Conference, Phoenix, AZ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98A36-437C-476B-B298-60C33DA27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30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54972-F0A1-4CB5-8ACC-60F94879F08B}" type="datetime1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CIEC Conference, Phoenix, AZ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98A36-437C-476B-B298-60C33DA27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99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D716-0F21-4A45-836F-64FF7034A833}" type="datetime1">
              <a:rPr lang="en-US" smtClean="0"/>
              <a:t>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CIEC Conference, Phoenix, AZ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98A36-437C-476B-B298-60C33DA27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01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E16DD-3FA0-486C-ACB3-3A6F3AF88A41}" type="datetime1">
              <a:rPr lang="en-US" smtClean="0"/>
              <a:t>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CIEC Conference, Phoenix, AZ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98A36-437C-476B-B298-60C33DA27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620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E20A5-9827-4727-8480-6BA14EAC7CC6}" type="datetime1">
              <a:rPr lang="en-US" smtClean="0"/>
              <a:t>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CIEC Conference, Phoenix, AZ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98A36-437C-476B-B298-60C33DA27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286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4552F-7C20-44AA-9875-53D6C7C975A3}" type="datetime1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CIEC Conference, Phoenix, AZ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98A36-437C-476B-B298-60C33DA27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705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F076-BE03-4875-BF30-C43B027EC8C8}" type="datetime1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CIEC Conference, Phoenix, AZ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98A36-437C-476B-B298-60C33DA27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354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DE555-D0A2-4DBA-B684-A1AE4760B0C2}" type="datetime1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CIEC Conference, Phoenix, AZ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98A36-437C-476B-B298-60C33DA27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09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shankar@fau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Technology,%20HW,%20and%20SW%20Design%20Trends-%20ITRS_%201981%20to%202015.jpg" TargetMode="External"/><Relationship Id="rId2" Type="http://schemas.openxmlformats.org/officeDocument/2006/relationships/hyperlink" Target="System%20Implementation%20Cost%20ITRS%202001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hyperlink" Target="http://csi.fau.edu/" TargetMode="External"/><Relationship Id="rId4" Type="http://schemas.openxmlformats.org/officeDocument/2006/relationships/hyperlink" Target="HenryFordAndInnovation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emanticweb.fau.edu/" TargetMode="External"/><Relationship Id="rId3" Type="http://schemas.openxmlformats.org/officeDocument/2006/relationships/hyperlink" Target="http://faculty.eng.fau.edu/shankar/research/smart-phone-apps/" TargetMode="External"/><Relationship Id="rId7" Type="http://schemas.openxmlformats.org/officeDocument/2006/relationships/hyperlink" Target="http://robotics.fau.edu/" TargetMode="External"/><Relationship Id="rId2" Type="http://schemas.openxmlformats.org/officeDocument/2006/relationships/hyperlink" Target="http://faculty.eng.fau.edu/shanka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aculty.eng.fau.edu/shankar/research/robotics/" TargetMode="External"/><Relationship Id="rId5" Type="http://schemas.openxmlformats.org/officeDocument/2006/relationships/hyperlink" Target="../NSF_CSI_Infrastructure_Feb%202012.pptx" TargetMode="External"/><Relationship Id="rId10" Type="http://schemas.openxmlformats.org/officeDocument/2006/relationships/image" Target="../media/image7.jpg"/><Relationship Id="rId4" Type="http://schemas.openxmlformats.org/officeDocument/2006/relationships/hyperlink" Target="http://android.fau.edu/" TargetMode="External"/><Relationship Id="rId9" Type="http://schemas.openxmlformats.org/officeDocument/2006/relationships/hyperlink" Target="../MTC/Unzipped/April%202012/personal-semantic-web-km3gmfsvplne-110_222047_793936/prezi.ex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://applied-innovation.org/umc13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905000"/>
            <a:ext cx="7620000" cy="1942237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Impact of Motorola’s Vision on Florida Atlantic University’s Engineering </a:t>
            </a:r>
            <a:r>
              <a:rPr lang="en-US" sz="3600" b="1" dirty="0" smtClean="0">
                <a:solidFill>
                  <a:srgbClr val="C00000"/>
                </a:solidFill>
              </a:rPr>
              <a:t>Curriculum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962400"/>
            <a:ext cx="7924800" cy="2057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Presenter: </a:t>
            </a:r>
            <a:r>
              <a:rPr lang="en-US" sz="2800" dirty="0" smtClean="0">
                <a:solidFill>
                  <a:schemeClr val="tx2"/>
                </a:solidFill>
              </a:rPr>
              <a:t>R. Shankar, Engineering, FAU, Boca Raton, FL</a:t>
            </a:r>
          </a:p>
          <a:p>
            <a:r>
              <a:rPr lang="en-US" sz="2800" dirty="0" smtClean="0">
                <a:solidFill>
                  <a:schemeClr val="tx2"/>
                </a:solidFill>
                <a:hlinkClick r:id="rId2"/>
              </a:rPr>
              <a:t>shankar@fau.edu</a:t>
            </a:r>
            <a:r>
              <a:rPr lang="en-US" sz="2800" dirty="0" smtClean="0">
                <a:solidFill>
                  <a:schemeClr val="tx2"/>
                </a:solidFill>
              </a:rPr>
              <a:t>, (561) 297-3470</a:t>
            </a:r>
          </a:p>
          <a:p>
            <a:endParaRPr lang="en-US" sz="2800" dirty="0" smtClean="0">
              <a:solidFill>
                <a:schemeClr val="tx2"/>
              </a:solidFill>
            </a:endParaRPr>
          </a:p>
          <a:p>
            <a:r>
              <a:rPr lang="en-US" sz="2800" dirty="0" smtClean="0">
                <a:solidFill>
                  <a:schemeClr val="tx2"/>
                </a:solidFill>
              </a:rPr>
              <a:t>Co-Authors: J. </a:t>
            </a:r>
            <a:r>
              <a:rPr lang="en-US" sz="2800" dirty="0" err="1" smtClean="0">
                <a:solidFill>
                  <a:schemeClr val="tx2"/>
                </a:solidFill>
              </a:rPr>
              <a:t>Borras</a:t>
            </a:r>
            <a:r>
              <a:rPr lang="en-US" sz="2800" dirty="0" smtClean="0">
                <a:solidFill>
                  <a:schemeClr val="tx2"/>
                </a:solidFill>
              </a:rPr>
              <a:t>, Motorola Senior Fellow  and Former CTO, Motorola </a:t>
            </a:r>
            <a:r>
              <a:rPr lang="en-US" sz="2800" dirty="0" err="1" smtClean="0">
                <a:solidFill>
                  <a:schemeClr val="tx2"/>
                </a:solidFill>
              </a:rPr>
              <a:t>iDEN</a:t>
            </a:r>
            <a:r>
              <a:rPr lang="en-US" sz="2800" dirty="0" smtClean="0">
                <a:solidFill>
                  <a:schemeClr val="tx2"/>
                </a:solidFill>
              </a:rPr>
              <a:t>, 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and Don </a:t>
            </a:r>
            <a:r>
              <a:rPr lang="en-US" sz="2800" dirty="0" err="1" smtClean="0">
                <a:solidFill>
                  <a:schemeClr val="tx2"/>
                </a:solidFill>
              </a:rPr>
              <a:t>Ploger</a:t>
            </a:r>
            <a:r>
              <a:rPr lang="en-US" sz="2800" dirty="0" smtClean="0">
                <a:solidFill>
                  <a:schemeClr val="tx2"/>
                </a:solidFill>
              </a:rPr>
              <a:t>  and other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FAU academic colleagues from the colleges of Arts &amp; Letters, Business, and Education</a:t>
            </a:r>
          </a:p>
          <a:p>
            <a:endParaRPr lang="en-US" sz="2800" dirty="0">
              <a:solidFill>
                <a:schemeClr val="tx2"/>
              </a:solidFill>
            </a:endParaRPr>
          </a:p>
        </p:txBody>
      </p:sp>
      <p:pic>
        <p:nvPicPr>
          <p:cNvPr id="1026" name="Picture 2" descr="FA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94815"/>
            <a:ext cx="7143750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7118C-D0CA-4AFA-AA8F-E1EFB06ECC8C}" type="datetime1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CIEC Conference, Phoenix, AZ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98A36-437C-476B-B298-60C33DA277A2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33734" y="5943600"/>
            <a:ext cx="6915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“</a:t>
            </a:r>
            <a:r>
              <a:rPr lang="en-US" b="1" i="1" dirty="0" err="1" smtClean="0">
                <a:solidFill>
                  <a:srgbClr val="C00000"/>
                </a:solidFill>
              </a:rPr>
              <a:t>Systemness</a:t>
            </a:r>
            <a:r>
              <a:rPr lang="en-US" b="1" i="1" dirty="0" smtClean="0">
                <a:solidFill>
                  <a:srgbClr val="C00000"/>
                </a:solidFill>
              </a:rPr>
              <a:t> at an Anchor Institution” – Dr. </a:t>
            </a:r>
            <a:r>
              <a:rPr lang="en-US" b="1" i="1" dirty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Zimpher</a:t>
            </a:r>
            <a:r>
              <a:rPr lang="en-US" b="1" i="1" dirty="0" smtClean="0">
                <a:solidFill>
                  <a:srgbClr val="C00000"/>
                </a:solidFill>
              </a:rPr>
              <a:t>, Chancellor, SUNY</a:t>
            </a:r>
            <a:endParaRPr lang="en-US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2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7118C-D0CA-4AFA-AA8F-E1EFB06ECC8C}" type="datetime1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CIEC Conference, Phoenix, AZ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98A36-437C-476B-B298-60C33DA277A2}" type="slidenum">
              <a:rPr lang="en-US" smtClean="0"/>
              <a:t>2</a:t>
            </a:fld>
            <a:endParaRPr lang="en-US"/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838200" y="228600"/>
            <a:ext cx="7280275" cy="2611438"/>
            <a:chOff x="1085850" y="817563"/>
            <a:chExt cx="7280275" cy="2611437"/>
          </a:xfrm>
        </p:grpSpPr>
        <p:pic>
          <p:nvPicPr>
            <p:cNvPr id="9" name="Picture 2" descr="C:\Users\owner\Pictures\Microsoft Clip Organizer\bl00434_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9400" y="1752600"/>
              <a:ext cx="3810000" cy="955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4" descr="C:\Users\owner\Pictures\Microsoft Clip Organizer\bl00699_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81800" y="1014413"/>
              <a:ext cx="1266825" cy="804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5" descr="C:\Users\owner\Pictures\Microsoft Clip Organizer\bs00780_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3200" y="1776413"/>
              <a:ext cx="1812925" cy="1652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6" descr="C:\Users\owner\Pictures\Microsoft Clip Organizer\j0281149.wm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5850" y="1884363"/>
              <a:ext cx="1885950" cy="146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7" descr="C:\Users\owner\Pictures\Microsoft Clip Organizer\j0238827.wm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3050" y="817563"/>
              <a:ext cx="930275" cy="1125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TextBox 16"/>
            <p:cNvSpPr txBox="1">
              <a:spLocks noChangeArrowheads="1"/>
            </p:cNvSpPr>
            <p:nvPr/>
          </p:nvSpPr>
          <p:spPr bwMode="auto">
            <a:xfrm>
              <a:off x="4267200" y="1676400"/>
              <a:ext cx="8509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 dirty="0"/>
                <a:t>MTC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71450" y="2438400"/>
            <a:ext cx="874395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2003-2008:  </a:t>
            </a:r>
          </a:p>
          <a:p>
            <a:r>
              <a:rPr lang="en-US" dirty="0" smtClean="0"/>
              <a:t>Motorola                                                 One–to-one                       OPP  R&amp;D Project at FAU</a:t>
            </a:r>
          </a:p>
          <a:p>
            <a:r>
              <a:rPr lang="en-US" dirty="0" err="1" smtClean="0"/>
              <a:t>iDEN</a:t>
            </a:r>
            <a:r>
              <a:rPr lang="en-US" dirty="0" smtClean="0"/>
              <a:t>  Division (15+)	</a:t>
            </a:r>
            <a:r>
              <a:rPr lang="en-US" dirty="0"/>
              <a:t> </a:t>
            </a:r>
            <a:r>
              <a:rPr lang="en-US" dirty="0" smtClean="0"/>
              <a:t>                         Motorola: $1.1 M	</a:t>
            </a:r>
            <a:r>
              <a:rPr lang="en-US" dirty="0"/>
              <a:t> </a:t>
            </a:r>
            <a:r>
              <a:rPr lang="en-US" dirty="0" smtClean="0"/>
              <a:t>    CSI (30+). See csi.fau.edu</a:t>
            </a:r>
          </a:p>
          <a:p>
            <a:pPr algn="ctr"/>
            <a:endParaRPr lang="en-US" dirty="0" smtClean="0"/>
          </a:p>
          <a:p>
            <a:pPr algn="ctr"/>
            <a:endParaRPr lang="en-US" b="1" dirty="0" smtClean="0">
              <a:solidFill>
                <a:schemeClr val="tx2"/>
              </a:solidFill>
            </a:endParaRPr>
          </a:p>
          <a:p>
            <a:pPr algn="ctr"/>
            <a:r>
              <a:rPr lang="en-US" b="1" dirty="0" smtClean="0">
                <a:solidFill>
                  <a:schemeClr val="tx2"/>
                </a:solidFill>
              </a:rPr>
              <a:t>2009-Present:</a:t>
            </a:r>
            <a:endParaRPr lang="en-US" b="1" dirty="0">
              <a:solidFill>
                <a:schemeClr val="tx2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Professionals as mentors	            Many –to-many	    Multi-college App courses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Artists, engineers, &amp; entrepreneurs     SBA: $130 K                    Android,  Robotics, </a:t>
            </a:r>
            <a:r>
              <a:rPr lang="en-US" b="1" dirty="0" err="1" smtClean="0">
                <a:solidFill>
                  <a:srgbClr val="C00000"/>
                </a:solidFill>
              </a:rPr>
              <a:t>Sem</a:t>
            </a:r>
            <a:r>
              <a:rPr lang="en-US" b="1" dirty="0" smtClean="0">
                <a:solidFill>
                  <a:srgbClr val="C00000"/>
                </a:solidFill>
              </a:rPr>
              <a:t> Web</a:t>
            </a:r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(27 Marketable Apps)				    6 joint courses, 589 students</a:t>
            </a:r>
          </a:p>
          <a:p>
            <a:endParaRPr lang="en-US" sz="1600" dirty="0" smtClean="0"/>
          </a:p>
          <a:p>
            <a:r>
              <a:rPr lang="en-US" dirty="0" smtClean="0"/>
              <a:t>Multiple High Tech Businesses          MTC Networking	     Industry R&amp;D Projects </a:t>
            </a:r>
          </a:p>
          <a:p>
            <a:r>
              <a:rPr lang="en-US" dirty="0" smtClean="0"/>
              <a:t>Industrial Advisory Board                 NSF</a:t>
            </a:r>
            <a:r>
              <a:rPr lang="en-US" dirty="0"/>
              <a:t>: I/UCRC: $</a:t>
            </a:r>
            <a:r>
              <a:rPr lang="en-US" dirty="0" smtClean="0"/>
              <a:t>1.4M  	     CAKE: IT, Comm., and Comp.   </a:t>
            </a:r>
          </a:p>
          <a:p>
            <a:r>
              <a:rPr lang="en-US" dirty="0" smtClean="0"/>
              <a:t>18 Industry projects                          	                                        15 faculty &amp; 20 students</a:t>
            </a:r>
          </a:p>
          <a:p>
            <a:r>
              <a:rPr lang="en-US" dirty="0" smtClean="0"/>
              <a:t>                   “</a:t>
            </a:r>
            <a:r>
              <a:rPr lang="en-US" b="1" i="1" dirty="0" smtClean="0">
                <a:solidFill>
                  <a:srgbClr val="C00000"/>
                </a:solidFill>
              </a:rPr>
              <a:t>Whole is greater than the sum of its  parts”         “</a:t>
            </a:r>
            <a:r>
              <a:rPr lang="en-US" b="1" i="1" dirty="0" err="1" smtClean="0">
                <a:solidFill>
                  <a:srgbClr val="C00000"/>
                </a:solidFill>
              </a:rPr>
              <a:t>Systemness</a:t>
            </a:r>
            <a:r>
              <a:rPr lang="en-US" b="1" i="1" dirty="0" smtClean="0">
                <a:solidFill>
                  <a:srgbClr val="C00000"/>
                </a:solidFill>
              </a:rPr>
              <a:t>”</a:t>
            </a:r>
            <a:endParaRPr lang="en-US" dirty="0"/>
          </a:p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724150" y="228600"/>
            <a:ext cx="3371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Tracing the History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7" name="Down Arrow 16"/>
          <p:cNvSpPr/>
          <p:nvPr/>
        </p:nvSpPr>
        <p:spPr>
          <a:xfrm>
            <a:off x="4246562" y="3352800"/>
            <a:ext cx="460375" cy="5234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4355592" y="4724400"/>
            <a:ext cx="242316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60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OPP (One Pass to Production)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47545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Vision: </a:t>
            </a:r>
            <a:r>
              <a:rPr lang="en-US" dirty="0" smtClean="0">
                <a:hlinkClick r:id="rId2" action="ppaction://hlinkfile"/>
              </a:rPr>
              <a:t>Product Development Cycle</a:t>
            </a:r>
            <a:r>
              <a:rPr lang="en-US" dirty="0" smtClean="0"/>
              <a:t> from 24 months to 24 hours. </a:t>
            </a:r>
          </a:p>
          <a:p>
            <a:r>
              <a:rPr lang="en-US" i="1" dirty="0"/>
              <a:t>Not Impossible! – </a:t>
            </a:r>
            <a:r>
              <a:rPr lang="en-US" dirty="0"/>
              <a:t>Other successes – </a:t>
            </a:r>
            <a:r>
              <a:rPr lang="en-US" dirty="0">
                <a:hlinkClick r:id="rId3" action="ppaction://hlinkfile"/>
              </a:rPr>
              <a:t>IC, HW, and SW technology</a:t>
            </a:r>
            <a:r>
              <a:rPr lang="en-US" dirty="0"/>
              <a:t>, PCR, and </a:t>
            </a:r>
            <a:r>
              <a:rPr lang="en-US" dirty="0">
                <a:hlinkClick r:id="rId4" action="ppaction://hlinkfile"/>
              </a:rPr>
              <a:t>Ford auto plants</a:t>
            </a:r>
            <a:endParaRPr lang="en-US" dirty="0"/>
          </a:p>
          <a:p>
            <a:r>
              <a:rPr lang="en-US" dirty="0" smtClean="0">
                <a:solidFill>
                  <a:schemeClr val="tx2"/>
                </a:solidFill>
              </a:rPr>
              <a:t>Status: 3 to 4 month cycle possible (~4 fold). More concurrent activities. Cost reduced ….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Our papers are at </a:t>
            </a:r>
            <a:r>
              <a:rPr lang="en-US" dirty="0" smtClean="0">
                <a:solidFill>
                  <a:schemeClr val="tx2"/>
                </a:solidFill>
                <a:hlinkClick r:id="rId5"/>
              </a:rPr>
              <a:t>http://csi.fau.edu/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Focus here: </a:t>
            </a:r>
            <a:r>
              <a:rPr lang="en-US" dirty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mpact on teaching &amp; research @ FAU. Lessons….Does this innovation have legs? Yes, at least at FAU! </a:t>
            </a:r>
            <a:r>
              <a:rPr lang="en-US" i="1" dirty="0" smtClean="0">
                <a:solidFill>
                  <a:srgbClr val="C00000"/>
                </a:solidFill>
              </a:rPr>
              <a:t>My sabbatical leave – Others took over. 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5207-83EA-44BE-8BDF-90574386AC61}" type="datetime1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CIEC Conference, Phoenix, AZ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98A36-437C-476B-B298-60C33DA277A2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6172200"/>
            <a:ext cx="1114425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12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/>
                </a:solidFill>
              </a:rPr>
              <a:t>Recipe For (Academic) Productivity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798" y="1138730"/>
            <a:ext cx="8230802" cy="495727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Methodology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Top-Down Design: Prototype (</a:t>
            </a:r>
            <a:r>
              <a:rPr lang="en-US" dirty="0" err="1" smtClean="0"/>
              <a:t>Reqs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Analysis  Design)   Demo to user  Repeat  </a:t>
            </a:r>
            <a:r>
              <a:rPr lang="en-US" u="sng" dirty="0" smtClean="0">
                <a:sym typeface="Wingdings" pitchFamily="2" charset="2"/>
              </a:rPr>
              <a:t>Aesthetic and marketable</a:t>
            </a:r>
            <a:r>
              <a:rPr lang="en-US" dirty="0" smtClean="0">
                <a:sym typeface="Wingdings" pitchFamily="2" charset="2"/>
              </a:rPr>
              <a:t>  </a:t>
            </a:r>
            <a:r>
              <a:rPr lang="en-US" b="1" dirty="0" smtClean="0">
                <a:solidFill>
                  <a:schemeClr val="tx2"/>
                </a:solidFill>
                <a:sym typeface="Wingdings" pitchFamily="2" charset="2"/>
              </a:rPr>
              <a:t>Platform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Bottom-Up Design: </a:t>
            </a:r>
            <a:r>
              <a:rPr lang="en-US" u="sng" dirty="0" smtClean="0">
                <a:sym typeface="Wingdings" pitchFamily="2" charset="2"/>
              </a:rPr>
              <a:t>Engineering, Arts, IT, and Market </a:t>
            </a:r>
            <a:r>
              <a:rPr lang="en-US" dirty="0" smtClean="0">
                <a:sym typeface="Wingdings" pitchFamily="2" charset="2"/>
              </a:rPr>
              <a:t>Components for </a:t>
            </a:r>
            <a:r>
              <a:rPr lang="en-US" b="1" dirty="0">
                <a:solidFill>
                  <a:schemeClr val="tx2"/>
                </a:solidFill>
                <a:sym typeface="Wingdings" pitchFamily="2" charset="2"/>
              </a:rPr>
              <a:t>Reuse</a:t>
            </a:r>
            <a:r>
              <a:rPr lang="en-US" dirty="0">
                <a:sym typeface="Wingdings" pitchFamily="2" charset="2"/>
              </a:rPr>
              <a:t>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Middle-Out Design: Mix and match platforms and components; </a:t>
            </a:r>
          </a:p>
          <a:p>
            <a:pPr lvl="1"/>
            <a:r>
              <a:rPr lang="en-US" b="1" dirty="0" smtClean="0">
                <a:solidFill>
                  <a:schemeClr val="tx2"/>
                </a:solidFill>
                <a:sym typeface="Wingdings" pitchFamily="2" charset="2"/>
              </a:rPr>
              <a:t>Optimize</a:t>
            </a:r>
            <a:r>
              <a:rPr lang="en-US" dirty="0" smtClean="0">
                <a:sym typeface="Wingdings" pitchFamily="2" charset="2"/>
              </a:rPr>
              <a:t> for </a:t>
            </a:r>
            <a:r>
              <a:rPr lang="en-US" u="sng" dirty="0" smtClean="0">
                <a:sym typeface="Wingdings" pitchFamily="2" charset="2"/>
              </a:rPr>
              <a:t>engineering metrics, aesthetics and user interface, and market niche</a:t>
            </a:r>
            <a:endParaRPr lang="en-US" u="sng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Other Issues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Standards: Decide and Incorporate Standards</a:t>
            </a:r>
          </a:p>
          <a:p>
            <a:pPr lvl="1"/>
            <a:r>
              <a:rPr lang="en-US" dirty="0" smtClean="0"/>
              <a:t>Tools: Open Source preferred (for academia)</a:t>
            </a:r>
          </a:p>
          <a:p>
            <a:pPr lvl="1"/>
            <a:r>
              <a:rPr lang="en-US" dirty="0" smtClean="0"/>
              <a:t>Focus: State-of-the-art topics: jobs, small businesses, and economic impact. </a:t>
            </a:r>
          </a:p>
          <a:p>
            <a:pPr lvl="1"/>
            <a:r>
              <a:rPr lang="en-US" dirty="0" smtClean="0"/>
              <a:t>Separation of Concerns: Match needs to strengths and encapsulate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5207-83EA-44BE-8BDF-90574386AC61}" type="datetime1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CIEC Conference, Phoenix, AZ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98A36-437C-476B-B298-60C33DA277A2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6418" y="6096000"/>
            <a:ext cx="1114425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44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Academic Productivity </a:t>
            </a:r>
            <a:r>
              <a:rPr lang="en-US" dirty="0" smtClean="0">
                <a:solidFill>
                  <a:srgbClr val="C00000"/>
                </a:solidFill>
              </a:rPr>
              <a:t>Process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686800" cy="46863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Develop courses that introduce students to state-of-the-art fields </a:t>
            </a:r>
            <a:r>
              <a:rPr lang="en-US" dirty="0" smtClean="0"/>
              <a:t>– </a:t>
            </a:r>
            <a:r>
              <a:rPr lang="en-US" i="1" dirty="0" smtClean="0"/>
              <a:t>Smart phone Apps, Robotics, and Semantic Web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Deliver on most ABET Criteria 3 (a-k)  student outcomes </a:t>
            </a:r>
            <a:r>
              <a:rPr lang="en-US" dirty="0" smtClean="0"/>
              <a:t>– </a:t>
            </a:r>
            <a:r>
              <a:rPr lang="en-US" i="1" dirty="0" smtClean="0"/>
              <a:t>Team-based projects, across </a:t>
            </a:r>
            <a:r>
              <a:rPr lang="en-US" i="1" dirty="0" smtClean="0">
                <a:solidFill>
                  <a:srgbClr val="C00000"/>
                </a:solidFill>
              </a:rPr>
              <a:t>colleges</a:t>
            </a:r>
            <a:r>
              <a:rPr lang="en-US" i="1" dirty="0" smtClean="0"/>
              <a:t>; judged by successful </a:t>
            </a:r>
            <a:r>
              <a:rPr lang="en-US" i="1" dirty="0" smtClean="0">
                <a:solidFill>
                  <a:srgbClr val="C00000"/>
                </a:solidFill>
              </a:rPr>
              <a:t>professionals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Map Methodology to student levels </a:t>
            </a:r>
            <a:r>
              <a:rPr lang="en-US" dirty="0" smtClean="0"/>
              <a:t>– </a:t>
            </a:r>
            <a:r>
              <a:rPr lang="en-US" i="1" dirty="0" smtClean="0"/>
              <a:t>Top-Down with </a:t>
            </a:r>
            <a:r>
              <a:rPr lang="en-US" i="1" dirty="0" smtClean="0">
                <a:solidFill>
                  <a:srgbClr val="C00000"/>
                </a:solidFill>
              </a:rPr>
              <a:t>Undergraduates</a:t>
            </a:r>
            <a:r>
              <a:rPr lang="en-US" i="1" dirty="0" smtClean="0"/>
              <a:t>, Bottom-Up with </a:t>
            </a:r>
            <a:r>
              <a:rPr lang="en-US" i="1" dirty="0" smtClean="0">
                <a:solidFill>
                  <a:srgbClr val="C00000"/>
                </a:solidFill>
              </a:rPr>
              <a:t>Graduates</a:t>
            </a:r>
            <a:r>
              <a:rPr lang="en-US" i="1" dirty="0" smtClean="0"/>
              <a:t>, and Middle-Out with </a:t>
            </a:r>
            <a:r>
              <a:rPr lang="en-US" i="1" dirty="0" smtClean="0">
                <a:solidFill>
                  <a:srgbClr val="C00000"/>
                </a:solidFill>
              </a:rPr>
              <a:t>High School </a:t>
            </a:r>
            <a:r>
              <a:rPr lang="en-US" i="1" dirty="0" smtClean="0"/>
              <a:t>students. A 3-course sequence every year. </a:t>
            </a:r>
          </a:p>
          <a:p>
            <a:r>
              <a:rPr lang="en-US" i="1" dirty="0" smtClean="0">
                <a:solidFill>
                  <a:schemeClr val="tx2"/>
                </a:solidFill>
              </a:rPr>
              <a:t>Optimized Apps by student-led </a:t>
            </a:r>
            <a:r>
              <a:rPr lang="en-US" i="1" dirty="0" smtClean="0">
                <a:solidFill>
                  <a:srgbClr val="C00000"/>
                </a:solidFill>
              </a:rPr>
              <a:t>small-businesses</a:t>
            </a:r>
            <a:r>
              <a:rPr lang="en-US" i="1" dirty="0" smtClean="0">
                <a:solidFill>
                  <a:schemeClr val="tx2"/>
                </a:solidFill>
              </a:rPr>
              <a:t> or our university </a:t>
            </a:r>
            <a:r>
              <a:rPr lang="en-US" i="1" dirty="0" smtClean="0">
                <a:solidFill>
                  <a:srgbClr val="C00000"/>
                </a:solidFill>
              </a:rPr>
              <a:t>research teams</a:t>
            </a:r>
            <a:r>
              <a:rPr lang="en-US" i="1" dirty="0" smtClean="0"/>
              <a:t>. </a:t>
            </a:r>
          </a:p>
          <a:p>
            <a:r>
              <a:rPr lang="en-US" i="1" dirty="0" smtClean="0">
                <a:solidFill>
                  <a:srgbClr val="C00000"/>
                </a:solidFill>
              </a:rPr>
              <a:t>Addresses Dr. </a:t>
            </a:r>
            <a:r>
              <a:rPr lang="en-US" i="1" dirty="0" err="1" smtClean="0">
                <a:solidFill>
                  <a:srgbClr val="C00000"/>
                </a:solidFill>
              </a:rPr>
              <a:t>Zimpher’s</a:t>
            </a:r>
            <a:r>
              <a:rPr lang="en-US" i="1" dirty="0" smtClean="0">
                <a:solidFill>
                  <a:srgbClr val="C00000"/>
                </a:solidFill>
              </a:rPr>
              <a:t>  3 (of 6) aspects of  ROEI: Seamless Education Pipeline,  Entrepreneurship, and Vibrant community</a:t>
            </a:r>
            <a:r>
              <a:rPr lang="en-US" i="1" dirty="0" smtClean="0"/>
              <a:t>. </a:t>
            </a:r>
            <a:r>
              <a:rPr lang="en-US" i="1" dirty="0" smtClean="0">
                <a:solidFill>
                  <a:schemeClr val="tx2"/>
                </a:solidFill>
              </a:rPr>
              <a:t>More with content providers on health, climate change, math. </a:t>
            </a: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5207-83EA-44BE-8BDF-90574386AC61}" type="datetime1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CIEC Conference, Phoenix, AZ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98A36-437C-476B-B298-60C33DA277A2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6057900"/>
            <a:ext cx="1114425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12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Results (2009 to Present)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Smart Phone Apps:</a:t>
            </a:r>
          </a:p>
          <a:p>
            <a:pPr lvl="1"/>
            <a:r>
              <a:rPr lang="en-US" sz="2000" u="sng" dirty="0">
                <a:hlinkClick r:id="rId2"/>
              </a:rPr>
              <a:t>http://faculty.eng.fau.edu/shankar/</a:t>
            </a:r>
            <a:r>
              <a:rPr lang="en-US" sz="2000" dirty="0"/>
              <a:t> </a:t>
            </a:r>
          </a:p>
          <a:p>
            <a:pPr lvl="1"/>
            <a:r>
              <a:rPr lang="en-US" sz="2000" u="sng" dirty="0">
                <a:hlinkClick r:id="rId3"/>
              </a:rPr>
              <a:t>http://faculty.eng.fau.edu/shankar/research/smart-phone-apps</a:t>
            </a:r>
            <a:r>
              <a:rPr lang="en-US" sz="2000" u="sng" dirty="0" smtClean="0">
                <a:hlinkClick r:id="rId3"/>
              </a:rPr>
              <a:t>/</a:t>
            </a:r>
            <a:endParaRPr lang="en-US" sz="2000" u="sng" dirty="0" smtClean="0"/>
          </a:p>
          <a:p>
            <a:pPr lvl="1"/>
            <a:r>
              <a:rPr lang="en-US" sz="2000" u="sng" dirty="0">
                <a:hlinkClick r:id="rId4"/>
              </a:rPr>
              <a:t>http://android.fau.edu</a:t>
            </a:r>
            <a:r>
              <a:rPr lang="en-US" sz="2000" u="sng" dirty="0" smtClean="0">
                <a:hlinkClick r:id="rId4"/>
              </a:rPr>
              <a:t>/</a:t>
            </a:r>
            <a:endParaRPr lang="en-US" sz="2000" u="sng" dirty="0" smtClean="0"/>
          </a:p>
          <a:p>
            <a:pPr lvl="1"/>
            <a:r>
              <a:rPr lang="en-US" sz="2000" u="sng" dirty="0" smtClean="0">
                <a:hlinkClick r:id="rId5" action="ppaction://hlinkpres?slideindex=1&amp;slidetitle="/>
              </a:rPr>
              <a:t>University Presentation (2012)</a:t>
            </a:r>
            <a:endParaRPr lang="en-US" dirty="0" smtClean="0"/>
          </a:p>
          <a:p>
            <a:r>
              <a:rPr lang="en-US" dirty="0" smtClean="0"/>
              <a:t>Robotic Apps:</a:t>
            </a:r>
          </a:p>
          <a:p>
            <a:pPr lvl="1"/>
            <a:r>
              <a:rPr lang="en-US" sz="2000" u="sng" dirty="0">
                <a:hlinkClick r:id="rId6"/>
              </a:rPr>
              <a:t>http://faculty.eng.fau.edu/shankar/research/robotics/</a:t>
            </a:r>
            <a:endParaRPr lang="en-US" sz="2000" dirty="0"/>
          </a:p>
          <a:p>
            <a:pPr lvl="1"/>
            <a:r>
              <a:rPr lang="en-US" sz="2000" u="sng" dirty="0">
                <a:hlinkClick r:id="rId7"/>
              </a:rPr>
              <a:t>http://robotics.fau.edu</a:t>
            </a:r>
            <a:r>
              <a:rPr lang="en-US" sz="2000" u="sng" dirty="0" smtClean="0">
                <a:hlinkClick r:id="rId7"/>
              </a:rPr>
              <a:t>/</a:t>
            </a:r>
            <a:endParaRPr lang="en-US" sz="2000" dirty="0" smtClean="0"/>
          </a:p>
          <a:p>
            <a:r>
              <a:rPr lang="en-US" dirty="0" smtClean="0"/>
              <a:t>Semantic Web Apps:</a:t>
            </a:r>
          </a:p>
          <a:p>
            <a:pPr lvl="1"/>
            <a:r>
              <a:rPr lang="en-US" sz="2000" u="sng" dirty="0">
                <a:hlinkClick r:id="rId8"/>
              </a:rPr>
              <a:t>http://semanticweb.fau.edu/</a:t>
            </a:r>
            <a:r>
              <a:rPr lang="en-US" sz="2000" dirty="0"/>
              <a:t> </a:t>
            </a:r>
            <a:endParaRPr lang="en-US" sz="2000" dirty="0" smtClean="0"/>
          </a:p>
          <a:p>
            <a:pPr lvl="1"/>
            <a:r>
              <a:rPr lang="en-US" sz="2000" dirty="0" smtClean="0">
                <a:hlinkClick r:id="rId9" action="ppaction://hlinkfile"/>
              </a:rPr>
              <a:t>Personal Semantic Web</a:t>
            </a:r>
            <a:r>
              <a:rPr lang="en-US" sz="2000" dirty="0" smtClean="0"/>
              <a:t> (MTC, Spring 2012)</a:t>
            </a:r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5207-83EA-44BE-8BDF-90574386AC61}" type="datetime1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CIEC Conference, Phoenix, AZ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98A36-437C-476B-B298-60C33DA277A2}" type="slidenum">
              <a:rPr lang="en-US" smtClean="0"/>
              <a:t>6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6188106"/>
            <a:ext cx="1114425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7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Metrics (2009- Present)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Students</a:t>
            </a:r>
            <a:r>
              <a:rPr lang="en-US" dirty="0" smtClean="0"/>
              <a:t>: 462 (Android Apps) from engineering, arts, business, and anthropology; 62 in robotics (engineering and pre-engineering); and 65 in semantic web (engineering and arts)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Apps Developed</a:t>
            </a:r>
            <a:r>
              <a:rPr lang="en-US" dirty="0" smtClean="0"/>
              <a:t>: 27 – </a:t>
            </a:r>
            <a:r>
              <a:rPr lang="en-US" dirty="0" smtClean="0">
                <a:solidFill>
                  <a:srgbClr val="C00000"/>
                </a:solidFill>
              </a:rPr>
              <a:t>need</a:t>
            </a:r>
            <a:r>
              <a:rPr lang="en-US" dirty="0" smtClean="0"/>
              <a:t> to port them to the new Android OS versions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Business Incubation</a:t>
            </a:r>
            <a:r>
              <a:rPr lang="en-US" dirty="0" smtClean="0"/>
              <a:t>: Five. Three active. One in </a:t>
            </a:r>
            <a:r>
              <a:rPr lang="en-US" dirty="0" smtClean="0">
                <a:hlinkClick r:id="rId2"/>
              </a:rPr>
              <a:t>UMC</a:t>
            </a:r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Jobs</a:t>
            </a:r>
            <a:r>
              <a:rPr lang="en-US" dirty="0" smtClean="0"/>
              <a:t>: Not tracked, but many local businesses and projects at our NSF center employ these students.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Diversity</a:t>
            </a:r>
            <a:r>
              <a:rPr lang="en-US" dirty="0" smtClean="0"/>
              <a:t>: Ethnic, cultural &amp; professional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STEM/STEAM</a:t>
            </a:r>
            <a:r>
              <a:rPr lang="en-US" dirty="0" smtClean="0"/>
              <a:t>: Aesthetics is a key goal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Dissemination</a:t>
            </a:r>
            <a:r>
              <a:rPr lang="en-US" dirty="0" smtClean="0"/>
              <a:t>: Promotional videos, code, report, storyboard, presentation slides, etc.</a:t>
            </a:r>
          </a:p>
          <a:p>
            <a:r>
              <a:rPr lang="en-US" dirty="0" smtClean="0"/>
              <a:t>Conference </a:t>
            </a:r>
            <a:r>
              <a:rPr lang="en-US" dirty="0" smtClean="0">
                <a:solidFill>
                  <a:srgbClr val="C00000"/>
                </a:solidFill>
              </a:rPr>
              <a:t>Papers</a:t>
            </a:r>
            <a:r>
              <a:rPr lang="en-US" dirty="0" smtClean="0"/>
              <a:t>: 12+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5207-83EA-44BE-8BDF-90574386AC61}" type="datetime1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CIEC Conference, Phoenix, AZ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98A36-437C-476B-B298-60C33DA277A2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6137429"/>
            <a:ext cx="1114425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7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Scalability, Transferability, and Sustenance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3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Scalability</a:t>
            </a:r>
            <a:r>
              <a:rPr lang="en-US" dirty="0" smtClean="0"/>
              <a:t>: eLearning course in Summer 2012; Anthropology majors as ‘resident’ observers in teams during spring 2012. Identified tools to facilitate this.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Transferability</a:t>
            </a:r>
            <a:r>
              <a:rPr lang="en-US" dirty="0" smtClean="0"/>
              <a:t>: Open source, well documented sites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Sustenance</a:t>
            </a:r>
            <a:r>
              <a:rPr lang="en-US" dirty="0" smtClean="0"/>
              <a:t>: An account to receive revenue; Niche Apps –not just fun and game Apps – on climate change, math, health, etc.  $20K revenue is reasonable to expect – supports two undergrads</a:t>
            </a:r>
          </a:p>
          <a:p>
            <a:pPr marL="0" indent="0" algn="ctr">
              <a:buNone/>
            </a:pPr>
            <a:endParaRPr lang="en-US" i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i="1" dirty="0" smtClean="0">
                <a:solidFill>
                  <a:srgbClr val="C00000"/>
                </a:solidFill>
              </a:rPr>
              <a:t>Every university has its own niche advantages. </a:t>
            </a:r>
          </a:p>
          <a:p>
            <a:pPr marL="0" indent="0" algn="ctr">
              <a:buNone/>
            </a:pPr>
            <a:r>
              <a:rPr lang="en-US" i="1" dirty="0" smtClean="0">
                <a:solidFill>
                  <a:srgbClr val="C00000"/>
                </a:solidFill>
              </a:rPr>
              <a:t>Our flow and tools may help others exploit the same. </a:t>
            </a:r>
            <a:endParaRPr lang="en-US" i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i="1" dirty="0" smtClean="0">
                <a:solidFill>
                  <a:srgbClr val="C00000"/>
                </a:solidFill>
              </a:rPr>
              <a:t> Collaborators to scale and transfer are welcome! Thanks</a:t>
            </a:r>
            <a:r>
              <a:rPr lang="en-US" i="1" dirty="0">
                <a:solidFill>
                  <a:srgbClr val="C00000"/>
                </a:solidFill>
              </a:rPr>
              <a:t>!</a:t>
            </a:r>
          </a:p>
          <a:p>
            <a:pPr marL="0" indent="0" algn="ctr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5207-83EA-44BE-8BDF-90574386AC61}" type="datetime1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CIEC Conference, Phoenix, AZ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98A36-437C-476B-B298-60C33DA277A2}" type="slidenum">
              <a:rPr lang="en-US" smtClean="0"/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6135950"/>
            <a:ext cx="1114425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7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EC Presentaton _ Motorola Vision_Shankar et 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CIEC Presentaton _ Motorola Vision_Shankar et al</Template>
  <TotalTime>292</TotalTime>
  <Words>774</Words>
  <Application>Microsoft Office PowerPoint</Application>
  <PresentationFormat>On-screen Show (4:3)</PresentationFormat>
  <Paragraphs>101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CIEC Presentaton _ Motorola Vision_Shankar et al</vt:lpstr>
      <vt:lpstr>Impact of Motorola’s Vision on Florida Atlantic University’s Engineering Curriculum</vt:lpstr>
      <vt:lpstr>PowerPoint Presentation</vt:lpstr>
      <vt:lpstr>OPP (One Pass to Production)</vt:lpstr>
      <vt:lpstr>Recipe For (Academic) Productivity</vt:lpstr>
      <vt:lpstr>Academic Productivity Process</vt:lpstr>
      <vt:lpstr>Results (2009 to Present)</vt:lpstr>
      <vt:lpstr>Metrics (2009- Present)</vt:lpstr>
      <vt:lpstr>Scalability, Transferability, and Sustenance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of Motorola’s Vision on Florida Atlantic University’s Engineering Curriculum</dc:title>
  <dc:creator>Ravi Shankar</dc:creator>
  <cp:lastModifiedBy>RS</cp:lastModifiedBy>
  <cp:revision>54</cp:revision>
  <dcterms:created xsi:type="dcterms:W3CDTF">2013-02-04T19:23:30Z</dcterms:created>
  <dcterms:modified xsi:type="dcterms:W3CDTF">2013-02-06T18:02:54Z</dcterms:modified>
</cp:coreProperties>
</file>